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7" r:id="rId2"/>
    <p:sldId id="256" r:id="rId3"/>
    <p:sldId id="260" r:id="rId4"/>
    <p:sldId id="259" r:id="rId5"/>
    <p:sldId id="258" r:id="rId6"/>
    <p:sldId id="261" r:id="rId7"/>
    <p:sldId id="262" r:id="rId8"/>
    <p:sldId id="264" r:id="rId9"/>
    <p:sldId id="265" r:id="rId10"/>
    <p:sldId id="268" r:id="rId11"/>
    <p:sldId id="269" r:id="rId12"/>
    <p:sldId id="270" r:id="rId13"/>
    <p:sldId id="271" r:id="rId14"/>
    <p:sldId id="273" r:id="rId15"/>
    <p:sldId id="274" r:id="rId16"/>
    <p:sldId id="283" r:id="rId17"/>
    <p:sldId id="284" r:id="rId18"/>
    <p:sldId id="276" r:id="rId19"/>
    <p:sldId id="277" r:id="rId20"/>
    <p:sldId id="275" r:id="rId21"/>
    <p:sldId id="278" r:id="rId22"/>
    <p:sldId id="279" r:id="rId23"/>
    <p:sldId id="280" r:id="rId24"/>
    <p:sldId id="282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68"/>
    <p:restoredTop sz="94780"/>
  </p:normalViewPr>
  <p:slideViewPr>
    <p:cSldViewPr snapToGrid="0" snapToObjects="1">
      <p:cViewPr varScale="1">
        <p:scale>
          <a:sx n="177" d="100"/>
          <a:sy n="177" d="100"/>
        </p:scale>
        <p:origin x="21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Approximate Effectiveness in Randomized Control</a:t>
            </a:r>
            <a:r>
              <a:rPr lang="en-US" baseline="0" dirty="0" smtClean="0"/>
              <a:t> Trials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Lorcaserin</c:v>
                </c:pt>
                <c:pt idx="1">
                  <c:v>Orlistat</c:v>
                </c:pt>
                <c:pt idx="2">
                  <c:v>Phen/Top</c:v>
                </c:pt>
                <c:pt idx="3">
                  <c:v>Liragutide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5.5</c:v>
                </c:pt>
                <c:pt idx="1">
                  <c:v>6.5</c:v>
                </c:pt>
                <c:pt idx="2">
                  <c:v>9.0</c:v>
                </c:pt>
                <c:pt idx="3">
                  <c:v>4.4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74844256"/>
        <c:axId val="874846032"/>
      </c:barChart>
      <c:catAx>
        <c:axId val="874844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4846032"/>
        <c:crosses val="autoZero"/>
        <c:auto val="1"/>
        <c:lblAlgn val="ctr"/>
        <c:lblOffset val="100"/>
        <c:noMultiLvlLbl val="0"/>
      </c:catAx>
      <c:valAx>
        <c:axId val="874846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Weight Loss over Placebo (kg)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4844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Effectiveness of Pharmacology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Weight After Treatment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275.5775</c:v>
                </c:pt>
                <c:pt idx="1">
                  <c:v>231.4851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Loss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13.22772</c:v>
                </c:pt>
                <c:pt idx="1">
                  <c:v>13.22772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60631536"/>
        <c:axId val="860633312"/>
      </c:barChart>
      <c:catAx>
        <c:axId val="860631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0633312"/>
        <c:crosses val="autoZero"/>
        <c:auto val="1"/>
        <c:lblAlgn val="ctr"/>
        <c:lblOffset val="100"/>
        <c:noMultiLvlLbl val="0"/>
      </c:catAx>
      <c:valAx>
        <c:axId val="860633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Weight </a:t>
                </a:r>
                <a:r>
                  <a:rPr lang="en-US" dirty="0" smtClean="0"/>
                  <a:t>(</a:t>
                </a:r>
                <a:r>
                  <a:rPr lang="en-US" dirty="0" err="1" smtClean="0"/>
                  <a:t>lbs</a:t>
                </a:r>
                <a:r>
                  <a:rPr lang="en-US" dirty="0" smtClean="0"/>
                  <a:t>)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0631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Effectiveness of </a:t>
            </a:r>
            <a:r>
              <a:rPr lang="en-US" dirty="0" smtClean="0"/>
              <a:t>Bariatric Surgery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Healthy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187.3927</c:v>
                </c:pt>
                <c:pt idx="1">
                  <c:v>156.52802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Remaining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15.43234</c:v>
                </c:pt>
                <c:pt idx="1">
                  <c:v>15.43234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Loss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68.34321999999998</c:v>
                </c:pt>
                <c:pt idx="1">
                  <c:v>59.52474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61712144"/>
        <c:axId val="861713920"/>
      </c:barChart>
      <c:catAx>
        <c:axId val="861712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1713920"/>
        <c:crosses val="autoZero"/>
        <c:auto val="1"/>
        <c:lblAlgn val="ctr"/>
        <c:lblOffset val="100"/>
        <c:noMultiLvlLbl val="0"/>
      </c:catAx>
      <c:valAx>
        <c:axId val="861713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Weight </a:t>
                </a:r>
                <a:r>
                  <a:rPr lang="en-US" dirty="0" smtClean="0"/>
                  <a:t>(</a:t>
                </a:r>
                <a:r>
                  <a:rPr lang="en-US" dirty="0" err="1" smtClean="0"/>
                  <a:t>lbs</a:t>
                </a:r>
                <a:r>
                  <a:rPr lang="en-US" dirty="0" smtClean="0"/>
                  <a:t>)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1712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0.08605</cdr:x>
      <cdr:y>0.444</cdr:y>
    </cdr:from>
    <cdr:to>
      <cdr:x>0.97311</cdr:x>
      <cdr:y>0.45057</cdr:y>
    </cdr:to>
    <cdr:cxnSp macro="">
      <cdr:nvCxnSpPr>
        <cdr:cNvPr id="3" name="Straight Connector 2"/>
        <cdr:cNvCxnSpPr/>
      </cdr:nvCxnSpPr>
      <cdr:spPr>
        <a:xfrm xmlns:a="http://schemas.openxmlformats.org/drawingml/2006/main">
          <a:off x="904875" y="1931987"/>
          <a:ext cx="9328004" cy="28575"/>
        </a:xfrm>
        <a:prstGeom xmlns:a="http://schemas.openxmlformats.org/drawingml/2006/main" prst="line">
          <a:avLst/>
        </a:prstGeom>
        <a:ln xmlns:a="http://schemas.openxmlformats.org/drawingml/2006/main" w="44450">
          <a:solidFill>
            <a:schemeClr val="accent2"/>
          </a:solidFill>
          <a:prstDash val="sys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0335C4-3A97-4742-9EEB-2F41F0ECCB91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80556-6643-CF45-831A-36DBD54C0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69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~35%</a:t>
            </a:r>
            <a:r>
              <a:rPr lang="en-US" baseline="0" dirty="0" smtClean="0"/>
              <a:t> dropouts in the trials, introducing some selection bias</a:t>
            </a:r>
          </a:p>
          <a:p>
            <a:r>
              <a:rPr lang="en-US" baseline="0" dirty="0" smtClean="0"/>
              <a:t>In the wild, in a Canadian population only 2% continued taking the drug by two years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80556-6643-CF45-831A-36DBD54C08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17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5364C-6F24-B54B-9AF5-123294B33E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25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Emerging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reserarch</a:t>
            </a:r>
            <a:r>
              <a:rPr lang="en-US" baseline="0" dirty="0" smtClean="0"/>
              <a:t> about endocannabinoids and </a:t>
            </a:r>
            <a:r>
              <a:rPr lang="en-US" baseline="0" dirty="0" err="1" smtClean="0"/>
              <a:t>dopaminergics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80556-6643-CF45-831A-36DBD54C08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65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80556-6643-CF45-831A-36DBD54C08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05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8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50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78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78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05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06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26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7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7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E0F2-295B-2A49-A776-32EFF998ACDB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04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AE0F2-295B-2A49-A776-32EFF998ACDB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A34C5-9722-9E4B-8D28-E6A06B022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89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Pharmacologic and Surgical Approaches to Obesity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9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do you think </a:t>
            </a:r>
            <a:r>
              <a:rPr lang="en-US" dirty="0" err="1" smtClean="0"/>
              <a:t>liragutide</a:t>
            </a:r>
            <a:r>
              <a:rPr lang="en-US" dirty="0" smtClean="0"/>
              <a:t> might be the most effective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eat when stressed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eat a high calorie diet with lots of fat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have food cravings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have a lower metabolic rate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have problems feeling full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85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Phentermine and </a:t>
            </a:r>
            <a:r>
              <a:rPr lang="en-US" dirty="0" err="1" smtClean="0"/>
              <a:t>Topiramate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Phentermine is an amphetamine</a:t>
            </a:r>
          </a:p>
          <a:p>
            <a:pPr lvl="1"/>
            <a:r>
              <a:rPr lang="en-US" dirty="0" smtClean="0"/>
              <a:t>Causes release of </a:t>
            </a:r>
            <a:r>
              <a:rPr lang="en-US" dirty="0" err="1" smtClean="0"/>
              <a:t>noradenaline</a:t>
            </a:r>
            <a:r>
              <a:rPr lang="en-US" dirty="0" smtClean="0"/>
              <a:t> into synapses (SNS activator)</a:t>
            </a:r>
          </a:p>
          <a:p>
            <a:pPr lvl="1"/>
            <a:r>
              <a:rPr lang="en-US" dirty="0" smtClean="0"/>
              <a:t>Immediate actions</a:t>
            </a:r>
          </a:p>
          <a:p>
            <a:pPr lvl="1"/>
            <a:r>
              <a:rPr lang="en-US" dirty="0" smtClean="0"/>
              <a:t>May increase energy expenditure</a:t>
            </a:r>
          </a:p>
          <a:p>
            <a:r>
              <a:rPr lang="en-US" dirty="0" smtClean="0"/>
              <a:t>Taken in the 70s as </a:t>
            </a:r>
            <a:r>
              <a:rPr lang="en-US" dirty="0" err="1" smtClean="0"/>
              <a:t>fenfluramine</a:t>
            </a:r>
            <a:r>
              <a:rPr lang="en-US" dirty="0" smtClean="0"/>
              <a:t>-phentermine, also known as fen-</a:t>
            </a:r>
            <a:r>
              <a:rPr lang="en-US" dirty="0" err="1" smtClean="0"/>
              <a:t>phen</a:t>
            </a:r>
            <a:endParaRPr lang="en-US" dirty="0" smtClean="0"/>
          </a:p>
          <a:p>
            <a:pPr lvl="1"/>
            <a:r>
              <a:rPr lang="en-US" dirty="0" smtClean="0"/>
              <a:t>Approved 1970s-1997</a:t>
            </a:r>
          </a:p>
          <a:p>
            <a:pPr lvl="1"/>
            <a:r>
              <a:rPr lang="en-US" dirty="0" smtClean="0"/>
              <a:t>Pulled for </a:t>
            </a:r>
            <a:r>
              <a:rPr lang="en-US" dirty="0" err="1" smtClean="0"/>
              <a:t>valvulopathies</a:t>
            </a:r>
            <a:r>
              <a:rPr lang="en-US" dirty="0" smtClean="0"/>
              <a:t> and pulmonary hypertension</a:t>
            </a:r>
          </a:p>
          <a:p>
            <a:r>
              <a:rPr lang="en-US" dirty="0" err="1" smtClean="0"/>
              <a:t>Topiramate</a:t>
            </a:r>
            <a:r>
              <a:rPr lang="en-US" dirty="0" smtClean="0"/>
              <a:t> is an anticonvulsant with anti-obesity side effects</a:t>
            </a:r>
          </a:p>
          <a:p>
            <a:pPr lvl="1"/>
            <a:r>
              <a:rPr lang="en-US" dirty="0" smtClean="0"/>
              <a:t>May enhance satiety long-term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13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Effectiveness of Phentermine/</a:t>
            </a:r>
            <a:r>
              <a:rPr lang="en-US" dirty="0" err="1" smtClean="0"/>
              <a:t>Topiramate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765300"/>
            <a:ext cx="6299200" cy="332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5457823"/>
            <a:ext cx="12063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effectLst/>
              </a:rPr>
              <a:t>Allison </a:t>
            </a:r>
            <a:r>
              <a:rPr lang="en-US" dirty="0" smtClean="0">
                <a:effectLst/>
              </a:rPr>
              <a:t>DB, </a:t>
            </a:r>
            <a:r>
              <a:rPr lang="en-US" dirty="0" err="1" smtClean="0">
                <a:effectLst/>
              </a:rPr>
              <a:t>Gadde</a:t>
            </a:r>
            <a:r>
              <a:rPr lang="en-US" dirty="0" smtClean="0">
                <a:effectLst/>
              </a:rPr>
              <a:t> KM, Garvey WT, Peterson CA, </a:t>
            </a:r>
            <a:r>
              <a:rPr lang="en-US" dirty="0" err="1" smtClean="0">
                <a:effectLst/>
              </a:rPr>
              <a:t>Schwiers</a:t>
            </a:r>
            <a:r>
              <a:rPr lang="en-US" dirty="0" smtClean="0">
                <a:effectLst/>
              </a:rPr>
              <a:t> ML, </a:t>
            </a:r>
            <a:r>
              <a:rPr lang="en-US" dirty="0" err="1" smtClean="0">
                <a:effectLst/>
              </a:rPr>
              <a:t>Najarian</a:t>
            </a:r>
            <a:r>
              <a:rPr lang="en-US" dirty="0" smtClean="0">
                <a:effectLst/>
              </a:rPr>
              <a:t> T, Tam PY, </a:t>
            </a:r>
            <a:r>
              <a:rPr lang="en-US" dirty="0" err="1" smtClean="0">
                <a:effectLst/>
              </a:rPr>
              <a:t>Troupin</a:t>
            </a:r>
            <a:r>
              <a:rPr lang="en-US" dirty="0" smtClean="0">
                <a:effectLst/>
              </a:rPr>
              <a:t> B, Day WW. Controlled-Release Phentermine/</a:t>
            </a:r>
            <a:r>
              <a:rPr lang="en-US" dirty="0" err="1" smtClean="0">
                <a:effectLst/>
              </a:rPr>
              <a:t>Topiramate</a:t>
            </a:r>
            <a:r>
              <a:rPr lang="en-US" dirty="0" smtClean="0">
                <a:effectLst/>
              </a:rPr>
              <a:t> in Severely Obese Adults: A Randomized Controlled Trial (EQUIP). Obesity. Nature Publishing Group; 2012; 20: 330–42.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10.1038/oby.2011.330.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0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do you think </a:t>
            </a:r>
            <a:r>
              <a:rPr lang="en-US" dirty="0" err="1" smtClean="0"/>
              <a:t>liragutide</a:t>
            </a:r>
            <a:r>
              <a:rPr lang="en-US" dirty="0" smtClean="0"/>
              <a:t> might be the most effective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eat when stressed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eat a high calorie diet with lots of fat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have food cravings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have a lower metabolic rate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have problems feeling full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32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Lorcaserin</a:t>
            </a:r>
            <a:r>
              <a:rPr lang="en-US" dirty="0" smtClean="0"/>
              <a:t> and Bupropion/Naltrexone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Lorcaserin</a:t>
            </a:r>
            <a:endParaRPr lang="en-US" dirty="0" smtClean="0"/>
          </a:p>
          <a:p>
            <a:pPr lvl="1"/>
            <a:r>
              <a:rPr lang="en-US" dirty="0" smtClean="0"/>
              <a:t>Serotonin Agonist (5-HT2C)</a:t>
            </a:r>
          </a:p>
          <a:p>
            <a:pPr lvl="1"/>
            <a:r>
              <a:rPr lang="en-US" dirty="0" smtClean="0"/>
              <a:t>Modified version of </a:t>
            </a:r>
            <a:r>
              <a:rPr lang="en-US" dirty="0" err="1" smtClean="0"/>
              <a:t>fenfluramine</a:t>
            </a:r>
            <a:endParaRPr lang="en-US" dirty="0" smtClean="0"/>
          </a:p>
          <a:p>
            <a:pPr lvl="1"/>
            <a:r>
              <a:rPr lang="en-US" u="sng" dirty="0" smtClean="0"/>
              <a:t>Activates POMC neurons</a:t>
            </a:r>
          </a:p>
          <a:p>
            <a:pPr lvl="1"/>
            <a:r>
              <a:rPr lang="en-US" u="sng" dirty="0" smtClean="0"/>
              <a:t>Also suppresses reward pathways</a:t>
            </a:r>
            <a:endParaRPr lang="en-US" u="sng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Naltrexone</a:t>
            </a:r>
          </a:p>
          <a:p>
            <a:pPr lvl="1"/>
            <a:r>
              <a:rPr lang="en-US" dirty="0" smtClean="0"/>
              <a:t>Opioid Antagonist</a:t>
            </a:r>
          </a:p>
          <a:p>
            <a:pPr lvl="1"/>
            <a:r>
              <a:rPr lang="en-US" dirty="0" smtClean="0"/>
              <a:t>Also prescribed for alcohol and opioid </a:t>
            </a:r>
            <a:r>
              <a:rPr lang="en-US" dirty="0" smtClean="0"/>
              <a:t>dependence</a:t>
            </a:r>
          </a:p>
          <a:p>
            <a:pPr lvl="1"/>
            <a:r>
              <a:rPr lang="en-US" u="sng" dirty="0" smtClean="0"/>
              <a:t>Suppresses food reward</a:t>
            </a:r>
            <a:endParaRPr lang="en-US" u="sng" dirty="0" smtClean="0"/>
          </a:p>
          <a:p>
            <a:r>
              <a:rPr lang="en-US" dirty="0" smtClean="0"/>
              <a:t>Bupropion</a:t>
            </a:r>
          </a:p>
          <a:p>
            <a:pPr lvl="1"/>
            <a:r>
              <a:rPr lang="en-US" u="sng" dirty="0" smtClean="0"/>
              <a:t>Activates POMC neurons to </a:t>
            </a:r>
            <a:r>
              <a:rPr lang="en-US" u="sng" dirty="0" smtClean="0"/>
              <a:t>suppress </a:t>
            </a:r>
            <a:r>
              <a:rPr lang="en-US" u="sng" dirty="0" smtClean="0"/>
              <a:t>appetite</a:t>
            </a:r>
          </a:p>
          <a:p>
            <a:pPr lvl="1"/>
            <a:r>
              <a:rPr lang="en-US" dirty="0" smtClean="0"/>
              <a:t>Antidepressant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4" y="3952800"/>
            <a:ext cx="2407133" cy="255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3882" y="5034399"/>
            <a:ext cx="2075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Promotes</a:t>
            </a:r>
          </a:p>
          <a:p>
            <a:pPr algn="r"/>
            <a:r>
              <a:rPr lang="en-US" dirty="0"/>
              <a:t>Eating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0908" y="5112764"/>
            <a:ext cx="2299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Suppresses</a:t>
            </a:r>
          </a:p>
          <a:p>
            <a:r>
              <a:rPr lang="en-US" dirty="0"/>
              <a:t>Appetite</a:t>
            </a:r>
          </a:p>
        </p:txBody>
      </p:sp>
    </p:spTree>
    <p:extLst>
      <p:ext uri="{BB962C8B-B14F-4D97-AF65-F5344CB8AC3E}">
        <p14:creationId xmlns:p14="http://schemas.microsoft.com/office/powerpoint/2010/main" val="97527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Who do you think </a:t>
            </a:r>
            <a:r>
              <a:rPr lang="en-US" dirty="0" err="1" smtClean="0"/>
              <a:t>lorcaserin</a:t>
            </a:r>
            <a:r>
              <a:rPr lang="en-US" dirty="0" smtClean="0"/>
              <a:t> or naltrexone/</a:t>
            </a:r>
            <a:r>
              <a:rPr lang="en-US" dirty="0" err="1" smtClean="0"/>
              <a:t>bupropioin</a:t>
            </a:r>
            <a:r>
              <a:rPr lang="en-US" dirty="0" smtClean="0"/>
              <a:t> might be the most effective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eat when stressed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eat a high calorie diet with lots of fat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have food cravings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have a lower metabolic rate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have problems feeling full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520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9972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2-5% of obese individuals have a mutation in the </a:t>
            </a:r>
            <a:r>
              <a:rPr lang="en-US" i="1" dirty="0" smtClean="0"/>
              <a:t>MC4R</a:t>
            </a:r>
            <a:r>
              <a:rPr lang="en-US" dirty="0" smtClean="0"/>
              <a:t>.  Based on what we have learned do you think </a:t>
            </a:r>
            <a:r>
              <a:rPr lang="en-US" dirty="0" err="1" smtClean="0"/>
              <a:t>Lorcaserin</a:t>
            </a:r>
            <a:r>
              <a:rPr lang="en-US" dirty="0" smtClean="0"/>
              <a:t> or Bupropion/Naltrexone would be effective in those patients?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09600"/>
            <a:ext cx="6671400" cy="3167362"/>
          </a:xfrm>
        </p:spPr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 think it would work better in </a:t>
            </a:r>
            <a:r>
              <a:rPr lang="en-US" i="1" dirty="0" smtClean="0"/>
              <a:t>MC4R </a:t>
            </a:r>
            <a:r>
              <a:rPr lang="en-US" dirty="0" smtClean="0"/>
              <a:t>mutated individuals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 think it would work better in obese </a:t>
            </a:r>
            <a:r>
              <a:rPr lang="en-US" dirty="0" err="1" smtClean="0"/>
              <a:t>normotypes</a:t>
            </a:r>
            <a:endParaRPr lang="en-US" dirty="0" smtClean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 think it would work the same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554" y="3520800"/>
            <a:ext cx="2407133" cy="255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75882" y="4602399"/>
            <a:ext cx="2075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Promotes</a:t>
            </a:r>
          </a:p>
          <a:p>
            <a:pPr algn="r"/>
            <a:r>
              <a:rPr lang="en-US" dirty="0"/>
              <a:t>Eating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72908" y="4680764"/>
            <a:ext cx="2299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Suppresses</a:t>
            </a:r>
          </a:p>
          <a:p>
            <a:r>
              <a:rPr lang="en-US" dirty="0"/>
              <a:t>Appetite</a:t>
            </a:r>
          </a:p>
        </p:txBody>
      </p:sp>
    </p:spTree>
    <p:extLst>
      <p:ext uri="{BB962C8B-B14F-4D97-AF65-F5344CB8AC3E}">
        <p14:creationId xmlns:p14="http://schemas.microsoft.com/office/powerpoint/2010/main" val="608327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Effectiveness of Drugs in Individuals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200" y="1461600"/>
            <a:ext cx="4463400" cy="29978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133" y="1461600"/>
            <a:ext cx="4384955" cy="526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0" y="4831200"/>
            <a:ext cx="513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Smith </a:t>
            </a:r>
            <a:r>
              <a:rPr lang="en-US" dirty="0"/>
              <a:t>SR, </a:t>
            </a:r>
            <a:r>
              <a:rPr lang="en-US" dirty="0" err="1"/>
              <a:t>Weissman</a:t>
            </a:r>
            <a:r>
              <a:rPr lang="en-US" dirty="0"/>
              <a:t> NJ, Anderson CM, Sanchez M, Chuang E, </a:t>
            </a:r>
            <a:r>
              <a:rPr lang="en-US" dirty="0" err="1"/>
              <a:t>Stubbe</a:t>
            </a:r>
            <a:r>
              <a:rPr lang="en-US" dirty="0"/>
              <a:t> S, Bays H, Shanahan WR. Multicenter, Placebo-Controlled Trial of </a:t>
            </a:r>
            <a:r>
              <a:rPr lang="en-US" dirty="0" err="1"/>
              <a:t>Lorcaserin</a:t>
            </a:r>
            <a:r>
              <a:rPr lang="en-US" dirty="0"/>
              <a:t> for Weight Management. N </a:t>
            </a:r>
            <a:r>
              <a:rPr lang="en-US" dirty="0" err="1"/>
              <a:t>Engl</a:t>
            </a:r>
            <a:r>
              <a:rPr lang="en-US" dirty="0"/>
              <a:t> J Med. 2010; 363: 245–56. </a:t>
            </a:r>
            <a:r>
              <a:rPr lang="en-US" dirty="0" err="1"/>
              <a:t>doi</a:t>
            </a:r>
            <a:r>
              <a:rPr lang="en-US" dirty="0"/>
              <a:t>: 10.1056/NEJMoa0909809.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2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Approximate Effectiveness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7107955"/>
              </p:ext>
            </p:extLst>
          </p:nvPr>
        </p:nvGraphicFramePr>
        <p:xfrm>
          <a:off x="838200" y="1468438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5934670"/>
            <a:ext cx="9748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Modified </a:t>
            </a:r>
            <a:r>
              <a:rPr lang="en-US" smtClean="0"/>
              <a:t>from </a:t>
            </a:r>
            <a:r>
              <a:rPr lang="en-US" smtClean="0">
                <a:effectLst/>
              </a:rPr>
              <a:t>Bray </a:t>
            </a:r>
            <a:r>
              <a:rPr lang="en-US" dirty="0" smtClean="0">
                <a:effectLst/>
              </a:rPr>
              <a:t>GA, Ryan DH. Update on obesity pharmacotherapy. Ann N Y </a:t>
            </a:r>
            <a:r>
              <a:rPr lang="en-US" dirty="0" err="1" smtClean="0">
                <a:effectLst/>
              </a:rPr>
              <a:t>Acad</a:t>
            </a:r>
            <a:r>
              <a:rPr lang="en-US" dirty="0" smtClean="0">
                <a:effectLst/>
              </a:rPr>
              <a:t> Sci. 2014; 1311: 1–13.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10.1111/nyas.12328.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0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Effectiveness in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262438" cy="4351338"/>
          </a:xfrm>
        </p:spPr>
        <p:txBody>
          <a:bodyPr/>
          <a:lstStyle/>
          <a:p>
            <a:r>
              <a:rPr lang="en-US" dirty="0" smtClean="0"/>
              <a:t>Class 3 obesity (BMI is 40)</a:t>
            </a:r>
          </a:p>
          <a:p>
            <a:pPr lvl="1"/>
            <a:r>
              <a:rPr lang="en-US" dirty="0" smtClean="0"/>
              <a:t>Average Male (177cm) -&gt; 125 kg to be class 3</a:t>
            </a:r>
          </a:p>
          <a:p>
            <a:pPr lvl="1"/>
            <a:r>
              <a:rPr lang="en-US" dirty="0" smtClean="0"/>
              <a:t>Average Female (162cm) -&gt; 105 kg to be class 3</a:t>
            </a:r>
          </a:p>
          <a:p>
            <a:r>
              <a:rPr lang="en-US" dirty="0" smtClean="0"/>
              <a:t>Average effectiveness is ~6kg</a:t>
            </a:r>
          </a:p>
          <a:p>
            <a:r>
              <a:rPr lang="en-US" dirty="0" smtClean="0"/>
              <a:t>BMI now 37.7 (F)</a:t>
            </a:r>
          </a:p>
          <a:p>
            <a:pPr lvl="1"/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38206326"/>
              </p:ext>
            </p:extLst>
          </p:nvPr>
        </p:nvGraphicFramePr>
        <p:xfrm>
          <a:off x="5257801" y="1690688"/>
          <a:ext cx="6510337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113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Understand and be able to explain the physiological basis of the anti-obesity drugs orlistat, </a:t>
            </a:r>
            <a:r>
              <a:rPr lang="en-US" dirty="0" err="1" smtClean="0"/>
              <a:t>liragutide</a:t>
            </a:r>
            <a:r>
              <a:rPr lang="en-US" dirty="0" smtClean="0"/>
              <a:t>, phentermine/</a:t>
            </a:r>
            <a:r>
              <a:rPr lang="en-US" dirty="0" err="1" smtClean="0"/>
              <a:t>topiramate</a:t>
            </a:r>
            <a:r>
              <a:rPr lang="en-US" dirty="0" smtClean="0"/>
              <a:t>, </a:t>
            </a:r>
            <a:r>
              <a:rPr lang="en-US" dirty="0" err="1" smtClean="0"/>
              <a:t>lorcaserin</a:t>
            </a:r>
            <a:r>
              <a:rPr lang="en-US" dirty="0"/>
              <a:t> </a:t>
            </a:r>
            <a:r>
              <a:rPr lang="en-US" dirty="0" smtClean="0"/>
              <a:t>and naltrexone/</a:t>
            </a:r>
            <a:r>
              <a:rPr lang="en-US" dirty="0" err="1" smtClean="0"/>
              <a:t>bupriopion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Predict some potential side effects of these drugs based on their mechanism of action</a:t>
            </a:r>
          </a:p>
          <a:p>
            <a:r>
              <a:rPr lang="en-US" dirty="0" smtClean="0"/>
              <a:t>Evaluate the potential of exercise mimetics and other energy-expenditure increasing therapies.</a:t>
            </a:r>
          </a:p>
          <a:p>
            <a:r>
              <a:rPr lang="en-US" dirty="0" smtClean="0"/>
              <a:t>Explain the differences between Roux </a:t>
            </a:r>
            <a:r>
              <a:rPr lang="en-US" dirty="0" err="1" smtClean="0"/>
              <a:t>en</a:t>
            </a:r>
            <a:r>
              <a:rPr lang="en-US" dirty="0" smtClean="0"/>
              <a:t>-Y, Gastric Banding and Sleeve Gastrectomy.</a:t>
            </a:r>
          </a:p>
          <a:p>
            <a:r>
              <a:rPr lang="en-US" dirty="0" smtClean="0"/>
              <a:t>Contrast the effectiveness of surgical approaches to pharmacological approaches to obesity.</a:t>
            </a:r>
          </a:p>
          <a:p>
            <a:r>
              <a:rPr lang="en-US" dirty="0" smtClean="0"/>
              <a:t>Consider the differences in accessibility and outcomes for surgical approaches to obesity.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6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Dinitrophenol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91100" cy="4351338"/>
          </a:xfrm>
        </p:spPr>
        <p:txBody>
          <a:bodyPr/>
          <a:lstStyle/>
          <a:p>
            <a:r>
              <a:rPr lang="en-US" dirty="0" smtClean="0"/>
              <a:t>Chemical </a:t>
            </a:r>
            <a:r>
              <a:rPr lang="en-US" dirty="0" err="1" smtClean="0"/>
              <a:t>uncoupler</a:t>
            </a:r>
            <a:endParaRPr lang="en-US" dirty="0" smtClean="0"/>
          </a:p>
          <a:p>
            <a:r>
              <a:rPr lang="en-US" dirty="0" smtClean="0"/>
              <a:t>Energy (heat) from digestion is generated </a:t>
            </a:r>
          </a:p>
          <a:p>
            <a:r>
              <a:rPr lang="en-US" dirty="0" smtClean="0"/>
              <a:t>Rather than used to make ATP the proton gradient is released</a:t>
            </a:r>
          </a:p>
          <a:p>
            <a:r>
              <a:rPr lang="en-US" dirty="0" smtClean="0"/>
              <a:t>So heat is generated as a </a:t>
            </a:r>
            <a:r>
              <a:rPr lang="en-US" dirty="0" err="1" smtClean="0"/>
              <a:t>biproduct</a:t>
            </a:r>
            <a:r>
              <a:rPr lang="en-US" dirty="0" smtClean="0"/>
              <a:t> </a:t>
            </a:r>
          </a:p>
          <a:p>
            <a:r>
              <a:rPr lang="en-US" dirty="0" smtClean="0"/>
              <a:t>Very effective, also causes </a:t>
            </a:r>
            <a:r>
              <a:rPr lang="en-US" dirty="0" err="1" smtClean="0"/>
              <a:t>hyperthermic</a:t>
            </a:r>
            <a:r>
              <a:rPr lang="en-US" dirty="0" smtClean="0"/>
              <a:t> death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5919049" cy="440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6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Types of Bariatric Surgery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387" y="1431541"/>
            <a:ext cx="7970838" cy="531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7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Effectiveness of Bariatric Surgery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737" y="2100262"/>
            <a:ext cx="5867400" cy="3771900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579656920"/>
              </p:ext>
            </p:extLst>
          </p:nvPr>
        </p:nvGraphicFramePr>
        <p:xfrm>
          <a:off x="5681663" y="1690688"/>
          <a:ext cx="6510337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7566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more effective?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4333875" cy="4351338"/>
          </a:xfrm>
        </p:spPr>
        <p:txBody>
          <a:bodyPr/>
          <a:lstStyle/>
          <a:p>
            <a:r>
              <a:rPr lang="en-US" dirty="0" smtClean="0"/>
              <a:t>Less energy intake</a:t>
            </a:r>
          </a:p>
          <a:p>
            <a:pPr lvl="1"/>
            <a:r>
              <a:rPr lang="en-US" dirty="0" smtClean="0"/>
              <a:t>Less ingested</a:t>
            </a:r>
          </a:p>
          <a:p>
            <a:pPr lvl="1"/>
            <a:r>
              <a:rPr lang="en-US" dirty="0" smtClean="0"/>
              <a:t>Less absorption</a:t>
            </a:r>
          </a:p>
          <a:p>
            <a:r>
              <a:rPr lang="en-US" dirty="0" smtClean="0"/>
              <a:t>Less adaptive reductions in energy expenditure</a:t>
            </a:r>
          </a:p>
          <a:p>
            <a:r>
              <a:rPr lang="en-US" dirty="0" smtClean="0"/>
              <a:t>Mechanisms proposed</a:t>
            </a:r>
          </a:p>
          <a:p>
            <a:pPr lvl="1"/>
            <a:r>
              <a:rPr lang="en-US" dirty="0" smtClean="0"/>
              <a:t>GLP1</a:t>
            </a:r>
          </a:p>
          <a:p>
            <a:pPr lvl="1"/>
            <a:r>
              <a:rPr lang="en-US" dirty="0" smtClean="0"/>
              <a:t>Microbiota/Bile Acid Signaling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797" y="1343025"/>
            <a:ext cx="6333183" cy="4029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15188" y="5086350"/>
            <a:ext cx="309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BLC: Biggest Loser Competition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199" y="5576798"/>
            <a:ext cx="9748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effectLst/>
              </a:rPr>
              <a:t>Knuth </a:t>
            </a:r>
            <a:r>
              <a:rPr lang="en-US" dirty="0" smtClean="0">
                <a:effectLst/>
              </a:rPr>
              <a:t>ND, Johannsen DL, </a:t>
            </a:r>
            <a:r>
              <a:rPr lang="en-US" dirty="0" err="1" smtClean="0">
                <a:effectLst/>
              </a:rPr>
              <a:t>Tamboli</a:t>
            </a:r>
            <a:r>
              <a:rPr lang="en-US" dirty="0" smtClean="0">
                <a:effectLst/>
              </a:rPr>
              <a:t> RA, Marks-Shulman PA, Huizenga R, Chen KY, </a:t>
            </a:r>
            <a:r>
              <a:rPr lang="en-US" dirty="0" err="1" smtClean="0">
                <a:effectLst/>
              </a:rPr>
              <a:t>Abumrad</a:t>
            </a:r>
            <a:r>
              <a:rPr lang="en-US" dirty="0" smtClean="0">
                <a:effectLst/>
              </a:rPr>
              <a:t> NN, </a:t>
            </a:r>
            <a:r>
              <a:rPr lang="en-US" dirty="0" err="1" smtClean="0">
                <a:effectLst/>
              </a:rPr>
              <a:t>Ravussin</a:t>
            </a:r>
            <a:r>
              <a:rPr lang="en-US" dirty="0" smtClean="0">
                <a:effectLst/>
              </a:rPr>
              <a:t> E, Hall KD. Metabolic adaptation following massive weight loss is related to the degree of energy imbalance and changes in circulating leptin. Obesity. 2014; 22: n/a-n/a.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10.1002/oby.20900.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1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costs of bariatric surgery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1" y="1573678"/>
            <a:ext cx="4953056" cy="4293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451987" y="5867398"/>
            <a:ext cx="4569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www.bariatric</a:t>
            </a:r>
            <a:r>
              <a:rPr lang="en-US" dirty="0" smtClean="0"/>
              <a:t>-surgery-</a:t>
            </a:r>
            <a:r>
              <a:rPr lang="en-US" dirty="0" err="1" smtClean="0"/>
              <a:t>source.com</a:t>
            </a:r>
            <a:r>
              <a:rPr lang="en-US" dirty="0" smtClean="0"/>
              <a:t>/cost-bariatric-</a:t>
            </a:r>
            <a:r>
              <a:rPr lang="en-US" dirty="0" err="1" smtClean="0"/>
              <a:t>surgery.html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767" y="1690688"/>
            <a:ext cx="6209320" cy="3495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0713" y="5305410"/>
            <a:ext cx="6491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effectLst/>
              </a:rPr>
              <a:t>Sussenbach</a:t>
            </a:r>
            <a:r>
              <a:rPr lang="en-US" dirty="0" smtClean="0">
                <a:effectLst/>
              </a:rPr>
              <a:t> SP, </a:t>
            </a:r>
            <a:r>
              <a:rPr lang="en-US" dirty="0" err="1" smtClean="0">
                <a:effectLst/>
              </a:rPr>
              <a:t>Padoin</a:t>
            </a:r>
            <a:r>
              <a:rPr lang="en-US" dirty="0" smtClean="0">
                <a:effectLst/>
              </a:rPr>
              <a:t> A V., Silva EN, </a:t>
            </a:r>
            <a:r>
              <a:rPr lang="en-US" dirty="0" err="1" smtClean="0">
                <a:effectLst/>
              </a:rPr>
              <a:t>Benzano</a:t>
            </a:r>
            <a:r>
              <a:rPr lang="en-US" dirty="0" smtClean="0">
                <a:effectLst/>
              </a:rPr>
              <a:t> D, </a:t>
            </a:r>
            <a:r>
              <a:rPr lang="en-US" dirty="0" err="1" smtClean="0">
                <a:effectLst/>
              </a:rPr>
              <a:t>Pufal</a:t>
            </a:r>
            <a:r>
              <a:rPr lang="en-US" dirty="0" smtClean="0">
                <a:effectLst/>
              </a:rPr>
              <a:t> MA, </a:t>
            </a:r>
            <a:r>
              <a:rPr lang="en-US" dirty="0" err="1" smtClean="0">
                <a:effectLst/>
              </a:rPr>
              <a:t>Barhouch</a:t>
            </a:r>
            <a:r>
              <a:rPr lang="en-US" dirty="0" smtClean="0">
                <a:effectLst/>
              </a:rPr>
              <a:t> AS, </a:t>
            </a:r>
            <a:r>
              <a:rPr lang="en-US" dirty="0" err="1" smtClean="0">
                <a:effectLst/>
              </a:rPr>
              <a:t>Chatkin</a:t>
            </a:r>
            <a:r>
              <a:rPr lang="en-US" dirty="0" smtClean="0">
                <a:effectLst/>
              </a:rPr>
              <a:t> R, Ramos RJ, </a:t>
            </a:r>
            <a:r>
              <a:rPr lang="en-US" dirty="0" err="1" smtClean="0">
                <a:effectLst/>
              </a:rPr>
              <a:t>Balestro</a:t>
            </a:r>
            <a:r>
              <a:rPr lang="en-US" dirty="0" smtClean="0">
                <a:effectLst/>
              </a:rPr>
              <a:t> A, </a:t>
            </a:r>
            <a:r>
              <a:rPr lang="en-US" dirty="0" err="1" smtClean="0">
                <a:effectLst/>
              </a:rPr>
              <a:t>Mottin</a:t>
            </a:r>
            <a:r>
              <a:rPr lang="en-US" dirty="0" smtClean="0">
                <a:effectLst/>
              </a:rPr>
              <a:t> CC. Economic benefits of bariatric surgery. </a:t>
            </a:r>
            <a:r>
              <a:rPr lang="en-US" dirty="0" err="1" smtClean="0">
                <a:effectLst/>
              </a:rPr>
              <a:t>Obes</a:t>
            </a:r>
            <a:r>
              <a:rPr lang="en-US" dirty="0" smtClean="0">
                <a:effectLst/>
              </a:rPr>
              <a:t> Surg. 2012; 22: 266–70.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10.1007/s11695-011-0558-z.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42606" y="1389012"/>
            <a:ext cx="4403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Estimated Annual Costs </a:t>
            </a:r>
            <a:r>
              <a:rPr lang="en-US" smtClean="0"/>
              <a:t>Pre-and Post-Surgery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8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Understand and be able to explain the physiological basis of the anti-obesity drugs orlistat, </a:t>
            </a:r>
            <a:r>
              <a:rPr lang="en-US" dirty="0" err="1" smtClean="0"/>
              <a:t>liragutide</a:t>
            </a:r>
            <a:r>
              <a:rPr lang="en-US" dirty="0" smtClean="0"/>
              <a:t>, phentermine/</a:t>
            </a:r>
            <a:r>
              <a:rPr lang="en-US" dirty="0" err="1" smtClean="0"/>
              <a:t>topiramate</a:t>
            </a:r>
            <a:r>
              <a:rPr lang="en-US" dirty="0" smtClean="0"/>
              <a:t>, </a:t>
            </a:r>
            <a:r>
              <a:rPr lang="en-US" dirty="0" err="1" smtClean="0"/>
              <a:t>lorcaserin</a:t>
            </a:r>
            <a:r>
              <a:rPr lang="en-US" dirty="0"/>
              <a:t> </a:t>
            </a:r>
            <a:r>
              <a:rPr lang="en-US" dirty="0" smtClean="0"/>
              <a:t>and naltrexone/</a:t>
            </a:r>
            <a:r>
              <a:rPr lang="en-US" dirty="0" err="1" smtClean="0"/>
              <a:t>bupriopion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Predict some potential side effects of these drugs based on their mechanism of action</a:t>
            </a:r>
          </a:p>
          <a:p>
            <a:r>
              <a:rPr lang="en-US" dirty="0" smtClean="0"/>
              <a:t>Evaluate the potential of exercise mimetics and other energy-expenditure increasing therapies.</a:t>
            </a:r>
          </a:p>
          <a:p>
            <a:r>
              <a:rPr lang="en-US" dirty="0" smtClean="0"/>
              <a:t>Explain the differences between Roux </a:t>
            </a:r>
            <a:r>
              <a:rPr lang="en-US" dirty="0" err="1" smtClean="0"/>
              <a:t>en</a:t>
            </a:r>
            <a:r>
              <a:rPr lang="en-US" dirty="0" smtClean="0"/>
              <a:t>-Y, Gastric Banding and Sleeve Gastrectomy.</a:t>
            </a:r>
          </a:p>
          <a:p>
            <a:r>
              <a:rPr lang="en-US" dirty="0" smtClean="0"/>
              <a:t>Contrast the effectiveness of surgical approaches to pharmacological approaches to obesity.</a:t>
            </a:r>
          </a:p>
          <a:p>
            <a:r>
              <a:rPr lang="en-US" dirty="0" smtClean="0"/>
              <a:t>Consider the differences in accessibility and outcomes for surgical approaches to obesity.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15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Obesity Pharmacotherapy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Drugs intended to reduce obesity</a:t>
            </a:r>
          </a:p>
          <a:p>
            <a:pPr lvl="1"/>
            <a:r>
              <a:rPr lang="en-US" dirty="0" smtClean="0"/>
              <a:t>All either reduce energy intake or reduce energy expenditure</a:t>
            </a:r>
          </a:p>
          <a:p>
            <a:r>
              <a:rPr lang="en-US" dirty="0" smtClean="0"/>
              <a:t>Drugs intended to reduce obesity consequences</a:t>
            </a:r>
          </a:p>
          <a:p>
            <a:pPr lvl="1"/>
            <a:r>
              <a:rPr lang="en-US" dirty="0" smtClean="0"/>
              <a:t>Hyperlipidemia -&gt; Statins</a:t>
            </a:r>
          </a:p>
          <a:p>
            <a:pPr lvl="1"/>
            <a:r>
              <a:rPr lang="en-US" dirty="0" smtClean="0"/>
              <a:t>Diabetes/Insulin Resistance -&gt; Insulin, Metformin, GLP1 agonists, TZDs</a:t>
            </a:r>
          </a:p>
          <a:p>
            <a:pPr lvl="1"/>
            <a:r>
              <a:rPr lang="en-US" dirty="0" smtClean="0"/>
              <a:t>High Blood Pressure -&gt; Beta-Blockers, Angiotensin Receptor Blockers (ARBs)</a:t>
            </a:r>
          </a:p>
          <a:p>
            <a:pPr lvl="1"/>
            <a:r>
              <a:rPr lang="en-US" dirty="0" smtClean="0"/>
              <a:t>Liver Disease -&gt; Nothing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75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 drug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weight loss would you rather design a drug that:</a:t>
            </a:r>
          </a:p>
          <a:p>
            <a:pPr lvl="1"/>
            <a:r>
              <a:rPr lang="en-US" dirty="0" smtClean="0"/>
              <a:t>Reduced appetite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educed absorption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ncreased energy expenditure</a:t>
            </a:r>
          </a:p>
          <a:p>
            <a:r>
              <a:rPr lang="en-US" dirty="0" smtClean="0"/>
              <a:t>Think of a pathway or mechanism that we have learned about and how a drug could help.  Be as specific as possible!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16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Anti-Obesity Drugs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091669"/>
              </p:ext>
            </p:extLst>
          </p:nvPr>
        </p:nvGraphicFramePr>
        <p:xfrm>
          <a:off x="838200" y="1825625"/>
          <a:ext cx="10515600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Drug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FDA Approval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Mechanism of 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Orlistat (Xenical)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Lipase inhibitor, reduces fat adsorption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Liraglutide</a:t>
                      </a:r>
                      <a:r>
                        <a:rPr lang="en-US" dirty="0" smtClean="0"/>
                        <a:t> (</a:t>
                      </a:r>
                      <a:r>
                        <a:rPr lang="en-US" dirty="0" err="1" smtClean="0"/>
                        <a:t>Saxenda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Victoza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GLP-1</a:t>
                      </a:r>
                      <a:r>
                        <a:rPr lang="en-US" baseline="0" dirty="0" smtClean="0"/>
                        <a:t> agonist, reduces hunger and gastric emptying, improves insulin responsiveness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Phentermine/</a:t>
                      </a:r>
                      <a:r>
                        <a:rPr lang="en-US" dirty="0" err="1" smtClean="0"/>
                        <a:t>Topiramate</a:t>
                      </a:r>
                      <a:r>
                        <a:rPr lang="en-US" dirty="0" smtClean="0"/>
                        <a:t> (</a:t>
                      </a:r>
                      <a:r>
                        <a:rPr lang="en-US" dirty="0" err="1" smtClean="0"/>
                        <a:t>Qysmia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Fen-Fen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Lorcaserin</a:t>
                      </a:r>
                      <a:r>
                        <a:rPr lang="en-US" dirty="0" smtClean="0"/>
                        <a:t> (</a:t>
                      </a:r>
                      <a:r>
                        <a:rPr lang="en-US" dirty="0" err="1" smtClean="0"/>
                        <a:t>Belviq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Naltrexone/Bupropion (</a:t>
                      </a:r>
                      <a:r>
                        <a:rPr lang="en-US" dirty="0" err="1" smtClean="0"/>
                        <a:t>Contrave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Dinitrophenol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1890s-1938 (formation of FDA)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heat production (energy expenditure)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00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Orlistat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413" y="1690688"/>
            <a:ext cx="71120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6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do you think orlistat might be the most effective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02600" cy="4351338"/>
          </a:xfrm>
        </p:spPr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eat when stressed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eat a high calorie diet with lots of fat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have food cravings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have a lower metabolic rate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Individuals who have problems feeling full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463" y="5407522"/>
            <a:ext cx="120775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What do you think a side effect of orlistat might be?</a:t>
            </a:r>
            <a:endParaRPr lang="en-US" sz="44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800" y="1639450"/>
            <a:ext cx="4017239" cy="34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0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88" y="2014537"/>
            <a:ext cx="5878191" cy="44132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22311" y="365125"/>
            <a:ext cx="8240889" cy="1113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Liragutide</a:t>
            </a:r>
            <a:r>
              <a:rPr lang="en-US" dirty="0" smtClean="0"/>
              <a:t>, a GLP-1 (Glucagon-Like Peptide 1) Agonist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2224" y="1825625"/>
            <a:ext cx="498157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Other benefits of GLP1 agonists Also sold as </a:t>
            </a:r>
            <a:r>
              <a:rPr lang="en-US" dirty="0" err="1" smtClean="0"/>
              <a:t>Victoza</a:t>
            </a:r>
            <a:endParaRPr lang="en-US" dirty="0" smtClean="0"/>
          </a:p>
          <a:p>
            <a:pPr lvl="1"/>
            <a:r>
              <a:rPr lang="en-US" dirty="0" smtClean="0"/>
              <a:t>Reduced cardiovascular risk</a:t>
            </a:r>
          </a:p>
          <a:p>
            <a:pPr lvl="1"/>
            <a:r>
              <a:rPr lang="en-US" dirty="0" smtClean="0"/>
              <a:t>Decreased </a:t>
            </a:r>
            <a:r>
              <a:rPr lang="en-US" dirty="0" err="1" smtClean="0"/>
              <a:t>glycemia</a:t>
            </a:r>
            <a:endParaRPr lang="en-US" dirty="0" smtClean="0"/>
          </a:p>
          <a:p>
            <a:r>
              <a:rPr lang="en-US" dirty="0" smtClean="0"/>
              <a:t>Similar mechanism of action to </a:t>
            </a:r>
            <a:r>
              <a:rPr lang="en-US" dirty="0" err="1" smtClean="0"/>
              <a:t>exendins</a:t>
            </a:r>
            <a:r>
              <a:rPr lang="en-US" dirty="0" smtClean="0"/>
              <a:t> (DPP4 inhibitors)</a:t>
            </a:r>
          </a:p>
          <a:p>
            <a:pPr lvl="1"/>
            <a:r>
              <a:rPr lang="en-US" dirty="0" smtClean="0"/>
              <a:t>These drugs blocks the breakdown of endogenous GLP1</a:t>
            </a:r>
          </a:p>
          <a:p>
            <a:pPr lvl="1"/>
            <a:r>
              <a:rPr lang="en-US" dirty="0" smtClean="0"/>
              <a:t>Examples include </a:t>
            </a:r>
            <a:r>
              <a:rPr lang="en-US" dirty="0" err="1" smtClean="0"/>
              <a:t>Sitagliptin</a:t>
            </a:r>
            <a:r>
              <a:rPr lang="en-US" dirty="0" smtClean="0"/>
              <a:t> (Januvia)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3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GLP-1 Agonists as anti-Obesity Drugs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19" y="1690688"/>
            <a:ext cx="7532566" cy="40914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32785" y="1690688"/>
            <a:ext cx="2754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Liragutide</a:t>
            </a:r>
            <a:r>
              <a:rPr lang="en-US" dirty="0" smtClean="0"/>
              <a:t> is a GLP-1 analog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4376" y="5777882"/>
            <a:ext cx="10439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effectLst/>
              </a:rPr>
              <a:t>Wadden</a:t>
            </a:r>
            <a:r>
              <a:rPr lang="en-US" dirty="0" smtClean="0">
                <a:effectLst/>
              </a:rPr>
              <a:t> TA, Hollander P, Klein S, </a:t>
            </a:r>
            <a:r>
              <a:rPr lang="en-US" dirty="0" err="1" smtClean="0">
                <a:effectLst/>
              </a:rPr>
              <a:t>Niswender</a:t>
            </a:r>
            <a:r>
              <a:rPr lang="en-US" dirty="0" smtClean="0">
                <a:effectLst/>
              </a:rPr>
              <a:t> K, Woo V, Hale PM, </a:t>
            </a:r>
            <a:r>
              <a:rPr lang="en-US" dirty="0" err="1" smtClean="0">
                <a:effectLst/>
              </a:rPr>
              <a:t>Aronne</a:t>
            </a:r>
            <a:r>
              <a:rPr lang="en-US" dirty="0" smtClean="0">
                <a:effectLst/>
              </a:rPr>
              <a:t> L. Weight maintenance and additional weight loss with </a:t>
            </a:r>
            <a:r>
              <a:rPr lang="en-US" dirty="0" err="1" smtClean="0">
                <a:effectLst/>
              </a:rPr>
              <a:t>liraglutide</a:t>
            </a:r>
            <a:r>
              <a:rPr lang="en-US" dirty="0" smtClean="0">
                <a:effectLst/>
              </a:rPr>
              <a:t> after low-calorie-diet-induced weight loss: The SCALE Maintenance randomized study. </a:t>
            </a:r>
            <a:r>
              <a:rPr lang="en-US" dirty="0" err="1" smtClean="0">
                <a:effectLst/>
              </a:rPr>
              <a:t>Int</a:t>
            </a:r>
            <a:r>
              <a:rPr lang="en-US" dirty="0" smtClean="0">
                <a:effectLst/>
              </a:rPr>
              <a:t> J </a:t>
            </a:r>
            <a:r>
              <a:rPr lang="en-US" dirty="0" err="1" smtClean="0">
                <a:effectLst/>
              </a:rPr>
              <a:t>Obes</a:t>
            </a:r>
            <a:r>
              <a:rPr lang="en-US" dirty="0" smtClean="0">
                <a:effectLst/>
              </a:rPr>
              <a:t>. Nature Publishing Group; 2013; 37: 1443–51.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10.1038/ijo.2013.120.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98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1281</Words>
  <Application>Microsoft Macintosh PowerPoint</Application>
  <PresentationFormat>Widescreen</PresentationFormat>
  <Paragraphs>167</Paragraphs>
  <Slides>25</Slides>
  <Notes>4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Calibri Light</vt:lpstr>
      <vt:lpstr>Arial</vt:lpstr>
      <vt:lpstr>Office Theme</vt:lpstr>
      <vt:lpstr>Pharmacologic and Surgical Approaches to Obesity</vt:lpstr>
      <vt:lpstr>Learning Objectives</vt:lpstr>
      <vt:lpstr>Obesity Pharmacotherapy</vt:lpstr>
      <vt:lpstr>Design a drug exercise</vt:lpstr>
      <vt:lpstr>Some Anti-Obesity Drugs</vt:lpstr>
      <vt:lpstr>Orlistat</vt:lpstr>
      <vt:lpstr>Who do you think orlistat might be the most effective for?</vt:lpstr>
      <vt:lpstr>Liragutide, a GLP-1 (Glucagon-Like Peptide 1) Agonist</vt:lpstr>
      <vt:lpstr>GLP-1 Agonists as anti-Obesity Drugs</vt:lpstr>
      <vt:lpstr>Who do you think liragutide might be the most effective for?</vt:lpstr>
      <vt:lpstr>Phentermine and Topiramate</vt:lpstr>
      <vt:lpstr>Effectiveness of Phentermine/Topiramate</vt:lpstr>
      <vt:lpstr>Who do you think liragutide might be the most effective for?</vt:lpstr>
      <vt:lpstr>Lorcaserin and Bupropion/Naltrexone</vt:lpstr>
      <vt:lpstr>Who do you think lorcaserin or naltrexone/bupropioin might be the most effective for?</vt:lpstr>
      <vt:lpstr>2-5% of obese individuals have a mutation in the MC4R.  Based on what we have learned do you think Lorcaserin or Bupropion/Naltrexone would be effective in those patients?</vt:lpstr>
      <vt:lpstr>Variable Effectiveness of Drugs in Individuals</vt:lpstr>
      <vt:lpstr>Approximate Effectiveness</vt:lpstr>
      <vt:lpstr>Effectiveness in context</vt:lpstr>
      <vt:lpstr>Dinitrophenol</vt:lpstr>
      <vt:lpstr>Common Types of Bariatric Surgery</vt:lpstr>
      <vt:lpstr>Effectiveness of Bariatric Surgery</vt:lpstr>
      <vt:lpstr>Why is this more effective?</vt:lpstr>
      <vt:lpstr>The costs of bariatric surgery</vt:lpstr>
      <vt:lpstr>Learning Objectives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28</cp:revision>
  <dcterms:created xsi:type="dcterms:W3CDTF">2017-11-20T15:46:36Z</dcterms:created>
  <dcterms:modified xsi:type="dcterms:W3CDTF">2017-11-21T13:22:17Z</dcterms:modified>
</cp:coreProperties>
</file>